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338" r:id="rId2"/>
    <p:sldId id="337" r:id="rId3"/>
    <p:sldId id="330" r:id="rId4"/>
    <p:sldId id="259" r:id="rId5"/>
    <p:sldId id="263" r:id="rId6"/>
    <p:sldId id="297" r:id="rId7"/>
    <p:sldId id="265" r:id="rId8"/>
    <p:sldId id="339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312" r:id="rId25"/>
    <p:sldId id="285" r:id="rId26"/>
    <p:sldId id="287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86410" autoAdjust="0"/>
  </p:normalViewPr>
  <p:slideViewPr>
    <p:cSldViewPr snapToGrid="0" snapToObjects="1">
      <p:cViewPr varScale="1">
        <p:scale>
          <a:sx n="97" d="100"/>
          <a:sy n="97" d="100"/>
        </p:scale>
        <p:origin x="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ADAE-2F71-4A0B-9912-97798B4B2A62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41A72-1844-498E-9903-E548A2CE9D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0269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971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7239192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8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a-DK" sz="3600" b="1" dirty="0">
                <a:latin typeface="Poppins ExtraBold"/>
              </a:rPr>
              <a:t>Datapakke</a:t>
            </a:r>
            <a:br>
              <a:rPr lang="da-DK" sz="2500" b="1" dirty="0">
                <a:latin typeface="Poppins ExtraBold"/>
              </a:rPr>
            </a:br>
            <a:r>
              <a:rPr lang="da-DK" sz="2800" dirty="0">
                <a:latin typeface="Poppins ExtraBold"/>
              </a:rPr>
              <a:t>Sundhedsklyngen omkring Holbæk Sygehus</a:t>
            </a:r>
            <a:br>
              <a:rPr lang="da-DK" sz="2800" dirty="0">
                <a:latin typeface="Poppins ExtraBold"/>
              </a:rPr>
            </a:br>
            <a:endParaRPr lang="da-DK" sz="3200" dirty="0">
              <a:latin typeface="Poppins ExtraBold"/>
            </a:endParaRP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>
            <a:normAutofit fontScale="25000" lnSpcReduction="20000"/>
          </a:bodyPr>
          <a:lstStyle/>
          <a:p>
            <a:r>
              <a:rPr lang="da-DK" sz="64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4800" i="1" dirty="0">
                <a:latin typeface="Poppins Light" panose="020B0604020202020204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F0C82F1-CFD1-4F4D-98FC-F1C52DBD7DE2}"/>
              </a:ext>
            </a:extLst>
          </p:cNvPr>
          <p:cNvSpPr/>
          <p:nvPr/>
        </p:nvSpPr>
        <p:spPr>
          <a:xfrm>
            <a:off x="646043" y="2246243"/>
            <a:ext cx="8388627" cy="3826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C7A38C7-914A-4F01-99BF-38E384743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057400"/>
            <a:ext cx="57531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314583" cy="714623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Side 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52B061F-7FE0-41AD-882E-D21556D3A5DB}"/>
              </a:ext>
            </a:extLst>
          </p:cNvPr>
          <p:cNvSpPr/>
          <p:nvPr/>
        </p:nvSpPr>
        <p:spPr>
          <a:xfrm>
            <a:off x="839788" y="1480930"/>
            <a:ext cx="4810540" cy="3061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DCF3D296-5CEC-4D45-BE65-F61C82858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51810"/>
              </p:ext>
            </p:extLst>
          </p:nvPr>
        </p:nvGraphicFramePr>
        <p:xfrm>
          <a:off x="839788" y="2314807"/>
          <a:ext cx="4936898" cy="2377140"/>
        </p:xfrm>
        <a:graphic>
          <a:graphicData uri="http://schemas.openxmlformats.org/drawingml/2006/table">
            <a:tbl>
              <a:tblPr firstRow="1" bandRow="1"/>
              <a:tblGrid>
                <a:gridCol w="1494088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789749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653061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689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kronisk sygdom</a:t>
                      </a:r>
                      <a:r>
                        <a:rPr lang="da-DK" sz="14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, pr. 1.000</a:t>
                      </a:r>
                      <a:endParaRPr lang="da-DK" sz="14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flere kroniske sygdomme</a:t>
                      </a:r>
                      <a:r>
                        <a:rPr lang="da-DK" sz="14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, pr. 1.000</a:t>
                      </a:r>
                      <a:endParaRPr lang="da-DK" sz="14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4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Holbæk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4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Kalundborg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81684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4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Lejre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4991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4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Odsherred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242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071291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222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</a:t>
            </a:r>
            <a:r>
              <a:rPr lang="da-DK" sz="1400">
                <a:latin typeface="Poppins" pitchFamily="2" charset="77"/>
                <a:cs typeface="Poppins" pitchFamily="2" charset="77"/>
              </a:rPr>
              <a:t>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4" y="526774"/>
            <a:ext cx="3264966" cy="972258"/>
          </a:xfrm>
        </p:spPr>
        <p:txBody>
          <a:bodyPr/>
          <a:lstStyle/>
          <a:p>
            <a:r>
              <a:rPr lang="da-DK" sz="3500" dirty="0">
                <a:latin typeface="Poppins ExtraBold"/>
              </a:rPr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Midtklyngen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6331974" y="3195484"/>
            <a:ext cx="115418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>
                <a:solidFill>
                  <a:schemeClr val="bg1"/>
                </a:solidFill>
              </a:rPr>
              <a:t>Sundhedsklyngen omkring Holbæk Sygehus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703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dette tema er der fokus på borgere i jeres sundhedsklynge med kontakt til det psykiatriske sundhedsvæsen. Formålet med temaet er, at I kan blive klogere på en række indikatorer for borgeres kontakt med det psykiatriske sundhedsvæsen på tværs af hospital og praksissektoren i jeres sundhedsklynge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236758AF-EA3C-441C-9CFA-D0C1DA1A5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637" y="2375452"/>
            <a:ext cx="4848170" cy="24549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jeres sundhedsklynge. Her får I indblik i en række sammenhænge på tværs af almen praksis, kommuner og hospital for denne population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232ACC47-4024-4C35-A9B8-98B93AA800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86"/>
          <a:stretch/>
        </p:blipFill>
        <p:spPr>
          <a:xfrm>
            <a:off x="76200" y="0"/>
            <a:ext cx="6132095" cy="6858000"/>
          </a:xfrm>
          <a:prstGeom prst="rect">
            <a:avLst/>
          </a:prstGeom>
          <a:noFill/>
        </p:spPr>
      </p:pic>
      <p:pic>
        <p:nvPicPr>
          <p:cNvPr id="3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50853" t="7719"/>
          <a:stretch/>
        </p:blipFill>
        <p:spPr>
          <a:xfrm>
            <a:off x="6189044" y="529388"/>
            <a:ext cx="5907706" cy="6328611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1B929C4E-BEF3-4673-9690-F71A944477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15"/>
          <a:stretch/>
        </p:blipFill>
        <p:spPr>
          <a:xfrm>
            <a:off x="770214" y="1806575"/>
            <a:ext cx="5495633" cy="30337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jeres sundhedsklynge. Her får I indblik i en række sammenhænge på tværs af almen praksis, kommuner og hospital for denne population sammenlignet med landsgennemsnittet.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textbox ,slicer ,textbox ,textbox ,image ,image ,image ,textbox ,textbox ,textbox ,textbox ,textbox ,textbox ,shape ,shape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pic>
        <p:nvPicPr>
          <p:cNvPr id="5" name="Billede 1">
            <a:extLst>
              <a:ext uri="{FF2B5EF4-FFF2-40B4-BE49-F238E27FC236}">
                <a16:creationId xmlns:a16="http://schemas.microsoft.com/office/drawing/2014/main" id="{17BC5327-5AD0-420A-9753-8AEE1FCD0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057400"/>
            <a:ext cx="4803926" cy="22267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23A1D477-D123-4598-BB56-81DC7F321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09" y="1555267"/>
            <a:ext cx="5943600" cy="4105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B0C97BDA-B638-4535-9FBD-29957D842AA2}"/>
</file>

<file path=customXml/itemProps2.xml><?xml version="1.0" encoding="utf-8"?>
<ds:datastoreItem xmlns:ds="http://schemas.openxmlformats.org/officeDocument/2006/customXml" ds:itemID="{20566E7D-DC0C-4E27-B6FC-04F9ADC6375F}"/>
</file>

<file path=customXml/itemProps3.xml><?xml version="1.0" encoding="utf-8"?>
<ds:datastoreItem xmlns:ds="http://schemas.openxmlformats.org/officeDocument/2006/customXml" ds:itemID="{8773250D-4758-411E-A744-07B691E791B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673</Words>
  <Application>Microsoft Office PowerPoint</Application>
  <PresentationFormat>Widescreen</PresentationFormat>
  <Paragraphs>195</Paragraphs>
  <Slides>29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Poppins</vt:lpstr>
      <vt:lpstr>Poppins Black</vt:lpstr>
      <vt:lpstr>Poppins ExtraBold</vt:lpstr>
      <vt:lpstr>Poppins Light</vt:lpstr>
      <vt:lpstr>Poppins SemiBold</vt:lpstr>
      <vt:lpstr>Republic</vt:lpstr>
      <vt:lpstr>Custom Design</vt:lpstr>
      <vt:lpstr>Datapakke Sundhedsklyngen omkring Holbæk Sygehus 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Side 2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17</cp:revision>
  <dcterms:created xsi:type="dcterms:W3CDTF">2016-09-04T11:54:55Z</dcterms:created>
  <dcterms:modified xsi:type="dcterms:W3CDTF">2023-07-31T12:51:33Z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